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embeddedFontLst>
    <p:embeddedFont>
      <p:font typeface="Lato" panose="020F0502020204030203" pitchFamily="34" charset="0"/>
      <p:regular r:id="rId15"/>
      <p:bold r:id="rId16"/>
      <p:italic r:id="rId17"/>
      <p:boldItalic r:id="rId18"/>
    </p:embeddedFont>
    <p:embeddedFont>
      <p:font typeface="Poppins" panose="00000500000000000000" pitchFamily="2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>
            <a:off x="295275" y="1118294"/>
            <a:ext cx="11601450" cy="16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rgbClr val="00ADEF"/>
                </a:solidFill>
                <a:latin typeface="Poppins"/>
                <a:ea typeface="Poppins"/>
                <a:cs typeface="Poppins"/>
                <a:sym typeface="Poppins"/>
              </a:rPr>
              <a:t>RAPPORT</a:t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6000" b="1" i="0" u="none" strike="noStrike" cap="none">
                <a:solidFill>
                  <a:srgbClr val="F37021"/>
                </a:solidFill>
                <a:latin typeface="Poppins"/>
                <a:ea typeface="Poppins"/>
                <a:cs typeface="Poppins"/>
                <a:sym typeface="Poppins"/>
              </a:rPr>
              <a:t>D'IMPACT 2025</a:t>
            </a:r>
            <a:endParaRPr/>
          </a:p>
        </p:txBody>
      </p:sp>
      <p:sp>
        <p:nvSpPr>
          <p:cNvPr id="86" name="Google Shape;86;p13"/>
          <p:cNvSpPr txBox="1"/>
          <p:nvPr/>
        </p:nvSpPr>
        <p:spPr>
          <a:xfrm>
            <a:off x="571500" y="3289994"/>
            <a:ext cx="11049000" cy="48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64748B"/>
                </a:solidFill>
                <a:latin typeface="Lato"/>
                <a:ea typeface="Lato"/>
                <a:cs typeface="Lato"/>
                <a:sym typeface="Lato"/>
              </a:rPr>
              <a:t>Réseau Éducatif et de Promotion des Arts, Culture et Sport</a:t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571500" y="4749105"/>
            <a:ext cx="110490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REPAC-SJ-BENIN</a:t>
            </a:r>
            <a:endParaRPr/>
          </a:p>
        </p:txBody>
      </p:sp>
      <p:sp>
        <p:nvSpPr>
          <p:cNvPr id="88" name="Google Shape;88;p13"/>
          <p:cNvSpPr txBox="1"/>
          <p:nvPr/>
        </p:nvSpPr>
        <p:spPr>
          <a:xfrm>
            <a:off x="571500" y="5244405"/>
            <a:ext cx="110490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Trilogie : Éducation - Art - Sport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190750"/>
            <a:ext cx="3492549" cy="347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49799" y="2190750"/>
            <a:ext cx="3492549" cy="347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28099" y="2190750"/>
            <a:ext cx="3492549" cy="3476625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4"/>
          <p:cNvSpPr txBox="1"/>
          <p:nvPr/>
        </p:nvSpPr>
        <p:spPr>
          <a:xfrm>
            <a:off x="952500" y="3352800"/>
            <a:ext cx="2867077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Éducation</a:t>
            </a:r>
            <a:endParaRPr/>
          </a:p>
        </p:txBody>
      </p:sp>
      <p:sp>
        <p:nvSpPr>
          <p:cNvPr id="98" name="Google Shape;98;p14"/>
          <p:cNvSpPr txBox="1"/>
          <p:nvPr/>
        </p:nvSpPr>
        <p:spPr>
          <a:xfrm>
            <a:off x="952500" y="3876675"/>
            <a:ext cx="2730549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Former la jeunesse à travers les arts et le sport comme vecteurs d'intégration sociale et d'éducation à la base.</a:t>
            </a:r>
            <a:endParaRPr/>
          </a:p>
        </p:txBody>
      </p:sp>
      <p:sp>
        <p:nvSpPr>
          <p:cNvPr id="99" name="Google Shape;99;p14"/>
          <p:cNvSpPr txBox="1"/>
          <p:nvPr/>
        </p:nvSpPr>
        <p:spPr>
          <a:xfrm>
            <a:off x="4730799" y="3352800"/>
            <a:ext cx="2867077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Art &amp; Culture</a:t>
            </a:r>
            <a:endParaRPr/>
          </a:p>
        </p:txBody>
      </p:sp>
      <p:sp>
        <p:nvSpPr>
          <p:cNvPr id="100" name="Google Shape;100;p14"/>
          <p:cNvSpPr txBox="1"/>
          <p:nvPr/>
        </p:nvSpPr>
        <p:spPr>
          <a:xfrm>
            <a:off x="4730799" y="3876675"/>
            <a:ext cx="2730549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Sensibiliser au changement de comportement via des expressions artistiques et des cadres de recherche.</a:t>
            </a:r>
            <a:endParaRPr/>
          </a:p>
        </p:txBody>
      </p:sp>
      <p:sp>
        <p:nvSpPr>
          <p:cNvPr id="101" name="Google Shape;101;p14"/>
          <p:cNvSpPr txBox="1"/>
          <p:nvPr/>
        </p:nvSpPr>
        <p:spPr>
          <a:xfrm>
            <a:off x="8509099" y="3352800"/>
            <a:ext cx="2867077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Sport &amp; Santé</a:t>
            </a:r>
            <a:endParaRPr/>
          </a:p>
        </p:txBody>
      </p:sp>
      <p:sp>
        <p:nvSpPr>
          <p:cNvPr id="102" name="Google Shape;102;p14"/>
          <p:cNvSpPr txBox="1"/>
          <p:nvPr/>
        </p:nvSpPr>
        <p:spPr>
          <a:xfrm>
            <a:off x="8509099" y="3876675"/>
            <a:ext cx="2730549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Favoriser l'inclusion, la mixité et le bien-être communautaire par la pratique sportive régulière.</a:t>
            </a:r>
            <a:endParaRPr/>
          </a:p>
        </p:txBody>
      </p:sp>
      <p:pic>
        <p:nvPicPr>
          <p:cNvPr id="103" name="Google Shape;103;p14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52500" y="2667000"/>
            <a:ext cx="5715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4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730799" y="2667000"/>
            <a:ext cx="5715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4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509099" y="266700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4"/>
          <p:cNvSpPr txBox="1"/>
          <p:nvPr/>
        </p:nvSpPr>
        <p:spPr>
          <a:xfrm>
            <a:off x="762000" y="571500"/>
            <a:ext cx="11401425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Notre Vision de Développement</a:t>
            </a:r>
            <a:endParaRPr/>
          </a:p>
        </p:txBody>
      </p:sp>
      <p:sp>
        <p:nvSpPr>
          <p:cNvPr id="107" name="Google Shape;107;p14"/>
          <p:cNvSpPr/>
          <p:nvPr/>
        </p:nvSpPr>
        <p:spPr>
          <a:xfrm>
            <a:off x="571500" y="571500"/>
            <a:ext cx="76200" cy="619125"/>
          </a:xfrm>
          <a:prstGeom prst="rect">
            <a:avLst/>
          </a:prstGeom>
          <a:solidFill>
            <a:srgbClr val="F3702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4329112"/>
            <a:ext cx="11049000" cy="107632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5"/>
          <p:cNvSpPr txBox="1"/>
          <p:nvPr/>
        </p:nvSpPr>
        <p:spPr>
          <a:xfrm>
            <a:off x="571500" y="4910137"/>
            <a:ext cx="110490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Un engagement total pour l'atteinte des Objectifs du Développement Durable au Bénin.</a:t>
            </a:r>
            <a:endParaRPr/>
          </a:p>
        </p:txBody>
      </p:sp>
      <p:sp>
        <p:nvSpPr>
          <p:cNvPr id="115" name="Google Shape;115;p15"/>
          <p:cNvSpPr txBox="1"/>
          <p:nvPr/>
        </p:nvSpPr>
        <p:spPr>
          <a:xfrm>
            <a:off x="571500" y="2452687"/>
            <a:ext cx="3683049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0" b="1" i="0" u="none" strike="noStrike" cap="none">
                <a:solidFill>
                  <a:srgbClr val="F37021"/>
                </a:solidFill>
                <a:latin typeface="Poppins"/>
                <a:ea typeface="Poppins"/>
                <a:cs typeface="Poppins"/>
                <a:sym typeface="Poppins"/>
              </a:rPr>
              <a:t>20k+</a:t>
            </a:r>
            <a:endParaRPr/>
          </a:p>
        </p:txBody>
      </p:sp>
      <p:sp>
        <p:nvSpPr>
          <p:cNvPr id="116" name="Google Shape;116;p15"/>
          <p:cNvSpPr txBox="1"/>
          <p:nvPr/>
        </p:nvSpPr>
        <p:spPr>
          <a:xfrm>
            <a:off x="571500" y="3500437"/>
            <a:ext cx="3683049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1E293B"/>
                </a:solidFill>
                <a:latin typeface="Lato"/>
                <a:ea typeface="Lato"/>
                <a:cs typeface="Lato"/>
                <a:sym typeface="Lato"/>
              </a:rPr>
              <a:t>Bénéficiaires Directs</a:t>
            </a:r>
            <a:endParaRPr/>
          </a:p>
        </p:txBody>
      </p:sp>
      <p:sp>
        <p:nvSpPr>
          <p:cNvPr id="117" name="Google Shape;117;p15"/>
          <p:cNvSpPr txBox="1"/>
          <p:nvPr/>
        </p:nvSpPr>
        <p:spPr>
          <a:xfrm>
            <a:off x="4254549" y="2452687"/>
            <a:ext cx="3683049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0" b="1" i="0" u="none" strike="noStrike" cap="none">
                <a:solidFill>
                  <a:srgbClr val="F37021"/>
                </a:solidFill>
                <a:latin typeface="Poppins"/>
                <a:ea typeface="Poppins"/>
                <a:cs typeface="Poppins"/>
                <a:sym typeface="Poppins"/>
              </a:rPr>
              <a:t>10.8k</a:t>
            </a:r>
            <a:endParaRPr/>
          </a:p>
        </p:txBody>
      </p:sp>
      <p:sp>
        <p:nvSpPr>
          <p:cNvPr id="118" name="Google Shape;118;p15"/>
          <p:cNvSpPr txBox="1"/>
          <p:nvPr/>
        </p:nvSpPr>
        <p:spPr>
          <a:xfrm>
            <a:off x="4254549" y="3500437"/>
            <a:ext cx="3683049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1E293B"/>
                </a:solidFill>
                <a:latin typeface="Lato"/>
                <a:ea typeface="Lato"/>
                <a:cs typeface="Lato"/>
                <a:sym typeface="Lato"/>
              </a:rPr>
              <a:t>Enfants Sensibilisés (Tournée)</a:t>
            </a:r>
            <a:endParaRPr/>
          </a:p>
        </p:txBody>
      </p:sp>
      <p:sp>
        <p:nvSpPr>
          <p:cNvPr id="119" name="Google Shape;119;p15"/>
          <p:cNvSpPr txBox="1"/>
          <p:nvPr/>
        </p:nvSpPr>
        <p:spPr>
          <a:xfrm>
            <a:off x="7937599" y="2452687"/>
            <a:ext cx="3683049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0" b="1" i="0" u="none" strike="noStrike" cap="none">
                <a:solidFill>
                  <a:srgbClr val="F37021"/>
                </a:solidFill>
                <a:latin typeface="Poppins"/>
                <a:ea typeface="Poppins"/>
                <a:cs typeface="Poppins"/>
                <a:sym typeface="Poppins"/>
              </a:rPr>
              <a:t>9k+</a:t>
            </a:r>
            <a:endParaRPr/>
          </a:p>
        </p:txBody>
      </p:sp>
      <p:sp>
        <p:nvSpPr>
          <p:cNvPr id="120" name="Google Shape;120;p15"/>
          <p:cNvSpPr txBox="1"/>
          <p:nvPr/>
        </p:nvSpPr>
        <p:spPr>
          <a:xfrm>
            <a:off x="7937599" y="3500437"/>
            <a:ext cx="3683049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1E293B"/>
                </a:solidFill>
                <a:latin typeface="Lato"/>
                <a:ea typeface="Lato"/>
                <a:cs typeface="Lato"/>
                <a:sym typeface="Lato"/>
              </a:rPr>
              <a:t>Audience Digitale</a:t>
            </a:r>
            <a:endParaRPr/>
          </a:p>
        </p:txBody>
      </p:sp>
      <p:sp>
        <p:nvSpPr>
          <p:cNvPr id="121" name="Google Shape;121;p15"/>
          <p:cNvSpPr txBox="1"/>
          <p:nvPr/>
        </p:nvSpPr>
        <p:spPr>
          <a:xfrm>
            <a:off x="762000" y="571500"/>
            <a:ext cx="11401425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Impact en Chiffres 2025</a:t>
            </a:r>
            <a:endParaRPr/>
          </a:p>
        </p:txBody>
      </p:sp>
      <p:sp>
        <p:nvSpPr>
          <p:cNvPr id="122" name="Google Shape;122;p15"/>
          <p:cNvSpPr/>
          <p:nvPr/>
        </p:nvSpPr>
        <p:spPr>
          <a:xfrm>
            <a:off x="571500" y="571500"/>
            <a:ext cx="76200" cy="619125"/>
          </a:xfrm>
          <a:prstGeom prst="rect">
            <a:avLst/>
          </a:prstGeom>
          <a:solidFill>
            <a:srgbClr val="F3702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03240" y="188437"/>
            <a:ext cx="6324600" cy="6430326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6"/>
          <p:cNvSpPr txBox="1"/>
          <p:nvPr/>
        </p:nvSpPr>
        <p:spPr>
          <a:xfrm>
            <a:off x="952500" y="762000"/>
            <a:ext cx="5000625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REPAC Academy</a:t>
            </a:r>
            <a:endParaRPr/>
          </a:p>
        </p:txBody>
      </p:sp>
      <p:sp>
        <p:nvSpPr>
          <p:cNvPr id="129" name="Google Shape;129;p16"/>
          <p:cNvSpPr/>
          <p:nvPr/>
        </p:nvSpPr>
        <p:spPr>
          <a:xfrm>
            <a:off x="762000" y="762000"/>
            <a:ext cx="76200" cy="619125"/>
          </a:xfrm>
          <a:prstGeom prst="rect">
            <a:avLst/>
          </a:prstGeom>
          <a:solidFill>
            <a:srgbClr val="F3702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6"/>
          <p:cNvSpPr txBox="1"/>
          <p:nvPr/>
        </p:nvSpPr>
        <p:spPr>
          <a:xfrm>
            <a:off x="762000" y="1762125"/>
            <a:ext cx="520065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Métiers d'avenir &amp; Sport</a:t>
            </a:r>
            <a:endParaRPr/>
          </a:p>
        </p:txBody>
      </p:sp>
      <p:sp>
        <p:nvSpPr>
          <p:cNvPr id="131" name="Google Shape;131;p16"/>
          <p:cNvSpPr txBox="1"/>
          <p:nvPr/>
        </p:nvSpPr>
        <p:spPr>
          <a:xfrm>
            <a:off x="762000" y="2228850"/>
            <a:ext cx="4953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AWA-LÔKAN : un </a:t>
            </a:r>
            <a:r>
              <a:rPr lang="en-US" sz="15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centre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d'accueil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et de formation aux métiers du sport pour le </a:t>
            </a:r>
            <a:r>
              <a:rPr lang="en-US" sz="15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développement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dirty="0"/>
          </a:p>
        </p:txBody>
      </p:sp>
      <p:sp>
        <p:nvSpPr>
          <p:cNvPr id="133" name="Google Shape;133;p16"/>
          <p:cNvSpPr txBox="1"/>
          <p:nvPr/>
        </p:nvSpPr>
        <p:spPr>
          <a:xfrm>
            <a:off x="1238250" y="3124200"/>
            <a:ext cx="44767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Communication &amp; Photographie sportive</a:t>
            </a:r>
            <a:endParaRPr/>
          </a:p>
        </p:txBody>
      </p:sp>
      <p:sp>
        <p:nvSpPr>
          <p:cNvPr id="134" name="Google Shape;134;p16"/>
          <p:cNvSpPr txBox="1"/>
          <p:nvPr/>
        </p:nvSpPr>
        <p:spPr>
          <a:xfrm>
            <a:off x="1238250" y="3590925"/>
            <a:ext cx="44767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Design et confection de vêtements sportifs</a:t>
            </a:r>
            <a:endParaRPr/>
          </a:p>
        </p:txBody>
      </p:sp>
      <p:sp>
        <p:nvSpPr>
          <p:cNvPr id="135" name="Google Shape;135;p16"/>
          <p:cNvSpPr txBox="1"/>
          <p:nvPr/>
        </p:nvSpPr>
        <p:spPr>
          <a:xfrm>
            <a:off x="1238250" y="4057650"/>
            <a:ext cx="44767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Accompagnement</a:t>
            </a:r>
            <a:r>
              <a:rPr lang="en-US" sz="1500" b="0" i="0" u="none" strike="noStrike" cap="non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scolaire</a:t>
            </a:r>
            <a:r>
              <a:rPr lang="en-US" sz="1500" b="0" i="0" u="none" strike="noStrike" cap="non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personnalisé</a:t>
            </a:r>
            <a:endParaRPr dirty="0"/>
          </a:p>
        </p:txBody>
      </p:sp>
      <p:pic>
        <p:nvPicPr>
          <p:cNvPr id="136" name="Google Shape;136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3167062"/>
            <a:ext cx="266700" cy="27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2000" y="3633787"/>
            <a:ext cx="333375" cy="27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2000" y="4100512"/>
            <a:ext cx="304800" cy="27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05;p14" descr="image.png">
            <a:extLst>
              <a:ext uri="{FF2B5EF4-FFF2-40B4-BE49-F238E27FC236}">
                <a16:creationId xmlns:a16="http://schemas.microsoft.com/office/drawing/2014/main" id="{284F6182-8F3E-ADF6-D7C7-B533BA712E7A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52475" y="4472305"/>
            <a:ext cx="304800" cy="27622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5;p16">
            <a:extLst>
              <a:ext uri="{FF2B5EF4-FFF2-40B4-BE49-F238E27FC236}">
                <a16:creationId xmlns:a16="http://schemas.microsoft.com/office/drawing/2014/main" id="{217146D0-5A40-C981-8818-E5AEC55BC59A}"/>
              </a:ext>
            </a:extLst>
          </p:cNvPr>
          <p:cNvSpPr txBox="1"/>
          <p:nvPr/>
        </p:nvSpPr>
        <p:spPr>
          <a:xfrm>
            <a:off x="1238250" y="4476749"/>
            <a:ext cx="44767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Pratique sportive pour </a:t>
            </a:r>
            <a:r>
              <a:rPr lang="en-US" sz="1500" b="0" i="0" u="none" strike="noStrike" cap="non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l’inclusion</a:t>
            </a:r>
            <a:r>
              <a:rPr lang="en-US" sz="1500" b="0" i="0" u="none" strike="noStrike" cap="non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et le bien </a:t>
            </a:r>
            <a:r>
              <a:rPr lang="en-US" sz="1500" b="0" i="0" u="none" strike="noStrike" cap="non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être</a:t>
            </a:r>
            <a:endParaRPr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35CEC35-A9F1-841A-82CB-0909ED07B1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65140" y="1734185"/>
            <a:ext cx="6252827" cy="39420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1750" y="2024062"/>
            <a:ext cx="5238750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7"/>
          <p:cNvSpPr txBox="1"/>
          <p:nvPr/>
        </p:nvSpPr>
        <p:spPr>
          <a:xfrm>
            <a:off x="571500" y="2595562"/>
            <a:ext cx="5500687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Programme Hovivi</a:t>
            </a:r>
            <a:endParaRPr/>
          </a:p>
        </p:txBody>
      </p:sp>
      <p:sp>
        <p:nvSpPr>
          <p:cNvPr id="146" name="Google Shape;146;p17"/>
          <p:cNvSpPr txBox="1"/>
          <p:nvPr/>
        </p:nvSpPr>
        <p:spPr>
          <a:xfrm>
            <a:off x="571500" y="3062287"/>
            <a:ext cx="523875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Diffusion de spectacles de conte, théâtre, humour et marionnettes dans les écoles de Sakété, Adja-ouèrè et Pobè.</a:t>
            </a:r>
            <a:endParaRPr/>
          </a:p>
        </p:txBody>
      </p:sp>
      <p:sp>
        <p:nvSpPr>
          <p:cNvPr id="148" name="Google Shape;148;p17"/>
          <p:cNvSpPr txBox="1"/>
          <p:nvPr/>
        </p:nvSpPr>
        <p:spPr>
          <a:xfrm>
            <a:off x="1047750" y="3862387"/>
            <a:ext cx="47625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10 867 enfants impactés</a:t>
            </a:r>
            <a:endParaRPr/>
          </a:p>
        </p:txBody>
      </p:sp>
      <p:sp>
        <p:nvSpPr>
          <p:cNvPr id="149" name="Google Shape;149;p17"/>
          <p:cNvSpPr txBox="1"/>
          <p:nvPr/>
        </p:nvSpPr>
        <p:spPr>
          <a:xfrm>
            <a:off x="1047750" y="4329112"/>
            <a:ext cx="47625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Thèmes : Paix, Citoyenneté, Environnement</a:t>
            </a:r>
            <a:endParaRPr/>
          </a:p>
        </p:txBody>
      </p:sp>
      <p:sp>
        <p:nvSpPr>
          <p:cNvPr id="150" name="Google Shape;150;p17"/>
          <p:cNvSpPr txBox="1"/>
          <p:nvPr/>
        </p:nvSpPr>
        <p:spPr>
          <a:xfrm>
            <a:off x="1047750" y="4795837"/>
            <a:ext cx="47625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Labellisation "Caravane des dix mots"</a:t>
            </a:r>
            <a:endParaRPr/>
          </a:p>
        </p:txBody>
      </p:sp>
      <p:pic>
        <p:nvPicPr>
          <p:cNvPr id="151" name="Google Shape;151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3905250"/>
            <a:ext cx="266700" cy="27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4371975"/>
            <a:ext cx="266700" cy="27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4838700"/>
            <a:ext cx="266700" cy="276225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7"/>
          <p:cNvSpPr txBox="1"/>
          <p:nvPr/>
        </p:nvSpPr>
        <p:spPr>
          <a:xfrm>
            <a:off x="762000" y="571500"/>
            <a:ext cx="11401425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Rayonnement Artistique</a:t>
            </a:r>
            <a:endParaRPr/>
          </a:p>
        </p:txBody>
      </p:sp>
      <p:sp>
        <p:nvSpPr>
          <p:cNvPr id="155" name="Google Shape;155;p17"/>
          <p:cNvSpPr/>
          <p:nvPr/>
        </p:nvSpPr>
        <p:spPr>
          <a:xfrm>
            <a:off x="571500" y="571500"/>
            <a:ext cx="76200" cy="619125"/>
          </a:xfrm>
          <a:prstGeom prst="rect">
            <a:avLst/>
          </a:prstGeom>
          <a:solidFill>
            <a:srgbClr val="F3702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C6A790F-C570-C57C-E270-8C3D840E68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0250" y="1637347"/>
            <a:ext cx="6119813" cy="40794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9625" y="1571625"/>
            <a:ext cx="4762500" cy="476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81750" y="4148137"/>
            <a:ext cx="5238750" cy="13716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18"/>
          <p:cNvSpPr txBox="1"/>
          <p:nvPr/>
        </p:nvSpPr>
        <p:spPr>
          <a:xfrm>
            <a:off x="6381750" y="2386012"/>
            <a:ext cx="5500687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Projet Smashons Ensemble</a:t>
            </a:r>
            <a:endParaRPr/>
          </a:p>
        </p:txBody>
      </p:sp>
      <p:sp>
        <p:nvSpPr>
          <p:cNvPr id="165" name="Google Shape;165;p18"/>
          <p:cNvSpPr txBox="1"/>
          <p:nvPr/>
        </p:nvSpPr>
        <p:spPr>
          <a:xfrm>
            <a:off x="6381750" y="2852737"/>
            <a:ext cx="52387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Mise en œuvre à Nikki avec le soutien de l'Ambassade de France.</a:t>
            </a:r>
            <a:endParaRPr/>
          </a:p>
        </p:txBody>
      </p:sp>
      <p:sp>
        <p:nvSpPr>
          <p:cNvPr id="166" name="Google Shape;166;p18"/>
          <p:cNvSpPr txBox="1"/>
          <p:nvPr/>
        </p:nvSpPr>
        <p:spPr>
          <a:xfrm>
            <a:off x="6381750" y="3348037"/>
            <a:ext cx="523875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Promotion de l'égalité, de l'inclusion et de la mixité par le volleyball.</a:t>
            </a:r>
            <a:endParaRPr/>
          </a:p>
        </p:txBody>
      </p:sp>
      <p:sp>
        <p:nvSpPr>
          <p:cNvPr id="167" name="Google Shape;167;p18"/>
          <p:cNvSpPr txBox="1"/>
          <p:nvPr/>
        </p:nvSpPr>
        <p:spPr>
          <a:xfrm>
            <a:off x="6572250" y="4529137"/>
            <a:ext cx="485775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Aussi :</a:t>
            </a:r>
            <a:r>
              <a:rPr lang="en-US" sz="15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Course aux pneus (Pneu Sport Bénin) et Marche Nordique pour le bien-être.</a:t>
            </a:r>
            <a:endParaRPr/>
          </a:p>
        </p:txBody>
      </p:sp>
      <p:sp>
        <p:nvSpPr>
          <p:cNvPr id="168" name="Google Shape;168;p18"/>
          <p:cNvSpPr txBox="1"/>
          <p:nvPr/>
        </p:nvSpPr>
        <p:spPr>
          <a:xfrm>
            <a:off x="762000" y="571500"/>
            <a:ext cx="11401425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Le Sport comme Levier Social</a:t>
            </a:r>
            <a:endParaRPr/>
          </a:p>
        </p:txBody>
      </p:sp>
      <p:sp>
        <p:nvSpPr>
          <p:cNvPr id="169" name="Google Shape;169;p18"/>
          <p:cNvSpPr/>
          <p:nvPr/>
        </p:nvSpPr>
        <p:spPr>
          <a:xfrm>
            <a:off x="571500" y="571500"/>
            <a:ext cx="76200" cy="619125"/>
          </a:xfrm>
          <a:prstGeom prst="rect">
            <a:avLst/>
          </a:prstGeom>
          <a:solidFill>
            <a:srgbClr val="F3702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3D19CA3-CAF1-5DA5-5096-AEED981954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5812" y="1547812"/>
            <a:ext cx="4810125" cy="48101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1571625"/>
            <a:ext cx="11049000" cy="4714875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9"/>
          <p:cNvSpPr txBox="1"/>
          <p:nvPr/>
        </p:nvSpPr>
        <p:spPr>
          <a:xfrm>
            <a:off x="571500" y="5538787"/>
            <a:ext cx="110490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1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Une approche équilibrée pour un développement holistique de la jeunesse.</a:t>
            </a:r>
            <a:endParaRPr/>
          </a:p>
        </p:txBody>
      </p:sp>
      <p:sp>
        <p:nvSpPr>
          <p:cNvPr id="177" name="Google Shape;177;p19"/>
          <p:cNvSpPr txBox="1"/>
          <p:nvPr/>
        </p:nvSpPr>
        <p:spPr>
          <a:xfrm>
            <a:off x="762000" y="571500"/>
            <a:ext cx="11401425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Répartition des Actions 2025</a:t>
            </a:r>
            <a:endParaRPr/>
          </a:p>
        </p:txBody>
      </p:sp>
      <p:sp>
        <p:nvSpPr>
          <p:cNvPr id="178" name="Google Shape;178;p19"/>
          <p:cNvSpPr/>
          <p:nvPr/>
        </p:nvSpPr>
        <p:spPr>
          <a:xfrm>
            <a:off x="571500" y="571500"/>
            <a:ext cx="76200" cy="619125"/>
          </a:xfrm>
          <a:prstGeom prst="rect">
            <a:avLst/>
          </a:prstGeom>
          <a:solidFill>
            <a:srgbClr val="F3702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276475"/>
            <a:ext cx="3492549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0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49799" y="2276475"/>
            <a:ext cx="3492549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0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28099" y="2276475"/>
            <a:ext cx="3492549" cy="27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0"/>
          <p:cNvSpPr txBox="1"/>
          <p:nvPr/>
        </p:nvSpPr>
        <p:spPr>
          <a:xfrm>
            <a:off x="571500" y="5400675"/>
            <a:ext cx="11049000" cy="18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rgbClr val="64748B"/>
                </a:solidFill>
                <a:latin typeface="Lato"/>
                <a:ea typeface="Lato"/>
                <a:cs typeface="Lato"/>
                <a:sym typeface="Lato"/>
              </a:rPr>
              <a:t>Ambassade de France | IFEF | Caravane des dix mots</a:t>
            </a:r>
            <a:endParaRPr dirty="0"/>
          </a:p>
        </p:txBody>
      </p:sp>
      <p:sp>
        <p:nvSpPr>
          <p:cNvPr id="188" name="Google Shape;188;p20"/>
          <p:cNvSpPr txBox="1"/>
          <p:nvPr/>
        </p:nvSpPr>
        <p:spPr>
          <a:xfrm>
            <a:off x="952500" y="2705100"/>
            <a:ext cx="2867077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Play International</a:t>
            </a:r>
            <a:endParaRPr/>
          </a:p>
        </p:txBody>
      </p:sp>
      <p:sp>
        <p:nvSpPr>
          <p:cNvPr id="189" name="Google Shape;189;p20"/>
          <p:cNvSpPr txBox="1"/>
          <p:nvPr/>
        </p:nvSpPr>
        <p:spPr>
          <a:xfrm>
            <a:off x="952500" y="3228975"/>
            <a:ext cx="2730549" cy="1846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Soutien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financier technique et </a:t>
            </a:r>
            <a:r>
              <a:rPr lang="en-US" sz="15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logistique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pour les sessions </a:t>
            </a:r>
            <a:r>
              <a:rPr lang="en-US" sz="15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d'entraînement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S4D et </a:t>
            </a:r>
            <a:r>
              <a:rPr lang="en-US" sz="15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l'équipement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(chasubles, plots, ballon).</a:t>
            </a:r>
            <a:endParaRPr dirty="0"/>
          </a:p>
        </p:txBody>
      </p:sp>
      <p:sp>
        <p:nvSpPr>
          <p:cNvPr id="190" name="Google Shape;190;p20"/>
          <p:cNvSpPr txBox="1"/>
          <p:nvPr/>
        </p:nvSpPr>
        <p:spPr>
          <a:xfrm>
            <a:off x="4730799" y="2705100"/>
            <a:ext cx="2867077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Institut Diambars</a:t>
            </a:r>
            <a:endParaRPr/>
          </a:p>
        </p:txBody>
      </p:sp>
      <p:sp>
        <p:nvSpPr>
          <p:cNvPr id="191" name="Google Shape;191;p20"/>
          <p:cNvSpPr txBox="1"/>
          <p:nvPr/>
        </p:nvSpPr>
        <p:spPr>
          <a:xfrm>
            <a:off x="4730799" y="3228975"/>
            <a:ext cx="2730549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Partenaire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stratégique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pour le </a:t>
            </a:r>
            <a:r>
              <a:rPr lang="en-US" sz="15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renforcement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des </a:t>
            </a:r>
            <a:r>
              <a:rPr lang="en-US" sz="15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académies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sportives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inclusives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en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Afrique.</a:t>
            </a:r>
            <a:endParaRPr dirty="0"/>
          </a:p>
        </p:txBody>
      </p:sp>
      <p:sp>
        <p:nvSpPr>
          <p:cNvPr id="192" name="Google Shape;192;p20"/>
          <p:cNvSpPr txBox="1"/>
          <p:nvPr/>
        </p:nvSpPr>
        <p:spPr>
          <a:xfrm>
            <a:off x="8509099" y="2705100"/>
            <a:ext cx="2867077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Union </a:t>
            </a:r>
            <a:r>
              <a:rPr lang="en-US" sz="1800" b="1" i="0" u="none" strike="noStrike" cap="none" dirty="0" err="1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Européenne</a:t>
            </a:r>
            <a:endParaRPr dirty="0"/>
          </a:p>
        </p:txBody>
      </p:sp>
      <p:sp>
        <p:nvSpPr>
          <p:cNvPr id="193" name="Google Shape;193;p20"/>
          <p:cNvSpPr txBox="1"/>
          <p:nvPr/>
        </p:nvSpPr>
        <p:spPr>
          <a:xfrm>
            <a:off x="8509099" y="3228975"/>
            <a:ext cx="2730549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Financement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via le consortium Théâtre </a:t>
            </a:r>
            <a:r>
              <a:rPr lang="en-US" sz="15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d'Afrique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pour la </a:t>
            </a:r>
            <a:r>
              <a:rPr lang="en-US" sz="15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professionnalisation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de la </a:t>
            </a:r>
            <a:r>
              <a:rPr lang="en-US" sz="15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chaîne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créative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dirty="0"/>
          </a:p>
        </p:txBody>
      </p:sp>
      <p:sp>
        <p:nvSpPr>
          <p:cNvPr id="194" name="Google Shape;194;p20"/>
          <p:cNvSpPr txBox="1"/>
          <p:nvPr/>
        </p:nvSpPr>
        <p:spPr>
          <a:xfrm>
            <a:off x="762000" y="571500"/>
            <a:ext cx="11401425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Ouverture Internationale</a:t>
            </a:r>
            <a:endParaRPr/>
          </a:p>
        </p:txBody>
      </p:sp>
      <p:sp>
        <p:nvSpPr>
          <p:cNvPr id="195" name="Google Shape;195;p20"/>
          <p:cNvSpPr/>
          <p:nvPr/>
        </p:nvSpPr>
        <p:spPr>
          <a:xfrm>
            <a:off x="571500" y="571500"/>
            <a:ext cx="76200" cy="619125"/>
          </a:xfrm>
          <a:prstGeom prst="rect">
            <a:avLst/>
          </a:prstGeom>
          <a:solidFill>
            <a:srgbClr val="F3702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21"/>
          <p:cNvSpPr txBox="1"/>
          <p:nvPr/>
        </p:nvSpPr>
        <p:spPr>
          <a:xfrm>
            <a:off x="1047750" y="2995612"/>
            <a:ext cx="105727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Labellisation :</a:t>
            </a:r>
            <a:r>
              <a:rPr lang="en-US" sz="15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Intégration au réseau international "Caravane des dix mots".</a:t>
            </a:r>
            <a:endParaRPr/>
          </a:p>
        </p:txBody>
      </p:sp>
      <p:sp>
        <p:nvSpPr>
          <p:cNvPr id="202" name="Google Shape;202;p21"/>
          <p:cNvSpPr txBox="1"/>
          <p:nvPr/>
        </p:nvSpPr>
        <p:spPr>
          <a:xfrm>
            <a:off x="1047750" y="3462337"/>
            <a:ext cx="105727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Compétences :</a:t>
            </a:r>
            <a:r>
              <a:rPr lang="en-US" sz="15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Renforcement de 32 membres actifs et 5 stagiaires académiques.</a:t>
            </a:r>
            <a:endParaRPr/>
          </a:p>
        </p:txBody>
      </p:sp>
      <p:sp>
        <p:nvSpPr>
          <p:cNvPr id="203" name="Google Shape;203;p21"/>
          <p:cNvSpPr txBox="1"/>
          <p:nvPr/>
        </p:nvSpPr>
        <p:spPr>
          <a:xfrm>
            <a:off x="1047750" y="3929062"/>
            <a:ext cx="105727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Modèle Économique :</a:t>
            </a:r>
            <a:r>
              <a:rPr lang="en-US" sz="15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Expérimentation de l'unité UDES Shop pour l'autonomie.</a:t>
            </a:r>
            <a:endParaRPr/>
          </a:p>
        </p:txBody>
      </p:sp>
      <p:sp>
        <p:nvSpPr>
          <p:cNvPr id="204" name="Google Shape;204;p21"/>
          <p:cNvSpPr txBox="1"/>
          <p:nvPr/>
        </p:nvSpPr>
        <p:spPr>
          <a:xfrm>
            <a:off x="1047750" y="4395787"/>
            <a:ext cx="105727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Édition :</a:t>
            </a:r>
            <a:r>
              <a:rPr lang="en-US" sz="15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Publication de deux pièces de théâtre jeune public éditées.</a:t>
            </a:r>
            <a:endParaRPr/>
          </a:p>
        </p:txBody>
      </p:sp>
      <p:pic>
        <p:nvPicPr>
          <p:cNvPr id="205" name="Google Shape;205;p2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3038475"/>
            <a:ext cx="200025" cy="27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1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3505200"/>
            <a:ext cx="333375" cy="27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1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00" y="3971925"/>
            <a:ext cx="333375" cy="27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1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71500" y="4438650"/>
            <a:ext cx="304800" cy="276225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1"/>
          <p:cNvSpPr txBox="1"/>
          <p:nvPr/>
        </p:nvSpPr>
        <p:spPr>
          <a:xfrm>
            <a:off x="762000" y="571500"/>
            <a:ext cx="11401425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Points Forts de l'Année</a:t>
            </a:r>
            <a:endParaRPr/>
          </a:p>
        </p:txBody>
      </p:sp>
      <p:sp>
        <p:nvSpPr>
          <p:cNvPr id="210" name="Google Shape;210;p21"/>
          <p:cNvSpPr/>
          <p:nvPr/>
        </p:nvSpPr>
        <p:spPr>
          <a:xfrm>
            <a:off x="571500" y="571500"/>
            <a:ext cx="76200" cy="619125"/>
          </a:xfrm>
          <a:prstGeom prst="rect">
            <a:avLst/>
          </a:prstGeom>
          <a:solidFill>
            <a:srgbClr val="F3702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924175"/>
            <a:ext cx="5238750" cy="200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2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81750" y="2924175"/>
            <a:ext cx="5238750" cy="2009775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2"/>
          <p:cNvSpPr txBox="1"/>
          <p:nvPr/>
        </p:nvSpPr>
        <p:spPr>
          <a:xfrm>
            <a:off x="952500" y="3305175"/>
            <a:ext cx="4700587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975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166534"/>
                </a:solidFill>
                <a:latin typeface="Poppins"/>
                <a:ea typeface="Poppins"/>
                <a:cs typeface="Poppins"/>
                <a:sym typeface="Poppins"/>
              </a:rPr>
              <a:t>Succès</a:t>
            </a:r>
            <a:endParaRPr/>
          </a:p>
        </p:txBody>
      </p:sp>
      <p:sp>
        <p:nvSpPr>
          <p:cNvPr id="219" name="Google Shape;219;p22"/>
          <p:cNvSpPr txBox="1"/>
          <p:nvPr/>
        </p:nvSpPr>
        <p:spPr>
          <a:xfrm>
            <a:off x="6762750" y="3305175"/>
            <a:ext cx="4700587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975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991B1B"/>
                </a:solidFill>
                <a:latin typeface="Poppins"/>
                <a:ea typeface="Poppins"/>
                <a:cs typeface="Poppins"/>
                <a:sym typeface="Poppins"/>
              </a:rPr>
              <a:t>Défis</a:t>
            </a:r>
            <a:endParaRPr/>
          </a:p>
        </p:txBody>
      </p:sp>
      <p:pic>
        <p:nvPicPr>
          <p:cNvPr id="220" name="Google Shape;220;p22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52500" y="3352800"/>
            <a:ext cx="180975" cy="178296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2"/>
          <p:cNvSpPr txBox="1"/>
          <p:nvPr/>
        </p:nvSpPr>
        <p:spPr>
          <a:xfrm>
            <a:off x="1238250" y="3733800"/>
            <a:ext cx="95250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166534"/>
                </a:solidFill>
                <a:latin typeface="Lato"/>
                <a:ea typeface="Lato"/>
                <a:cs typeface="Lato"/>
                <a:sym typeface="Lato"/>
              </a:rPr>
              <a:t>•</a:t>
            </a:r>
            <a:endParaRPr/>
          </a:p>
        </p:txBody>
      </p:sp>
      <p:sp>
        <p:nvSpPr>
          <p:cNvPr id="222" name="Google Shape;222;p22"/>
          <p:cNvSpPr txBox="1"/>
          <p:nvPr/>
        </p:nvSpPr>
        <p:spPr>
          <a:xfrm>
            <a:off x="1333500" y="3752850"/>
            <a:ext cx="4095750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25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166534"/>
                </a:solidFill>
                <a:latin typeface="Lato"/>
                <a:ea typeface="Lato"/>
                <a:cs typeface="Lato"/>
                <a:sym typeface="Lato"/>
              </a:rPr>
              <a:t>Ancrage territorial fort (Plateau &amp; Borgou)</a:t>
            </a:r>
            <a:endParaRPr/>
          </a:p>
        </p:txBody>
      </p:sp>
      <p:sp>
        <p:nvSpPr>
          <p:cNvPr id="223" name="Google Shape;223;p22"/>
          <p:cNvSpPr txBox="1"/>
          <p:nvPr/>
        </p:nvSpPr>
        <p:spPr>
          <a:xfrm>
            <a:off x="1238250" y="3943350"/>
            <a:ext cx="95250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166534"/>
                </a:solidFill>
                <a:latin typeface="Lato"/>
                <a:ea typeface="Lato"/>
                <a:cs typeface="Lato"/>
                <a:sym typeface="Lato"/>
              </a:rPr>
              <a:t>•</a:t>
            </a:r>
            <a:endParaRPr/>
          </a:p>
        </p:txBody>
      </p:sp>
      <p:sp>
        <p:nvSpPr>
          <p:cNvPr id="224" name="Google Shape;224;p22"/>
          <p:cNvSpPr txBox="1"/>
          <p:nvPr/>
        </p:nvSpPr>
        <p:spPr>
          <a:xfrm>
            <a:off x="1333500" y="3962400"/>
            <a:ext cx="4095750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25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166534"/>
                </a:solidFill>
                <a:latin typeface="Lato"/>
                <a:ea typeface="Lato"/>
                <a:cs typeface="Lato"/>
                <a:sym typeface="Lato"/>
              </a:rPr>
              <a:t>Émergence de nouveaux partenariats mondiaux</a:t>
            </a:r>
            <a:endParaRPr/>
          </a:p>
        </p:txBody>
      </p:sp>
      <p:sp>
        <p:nvSpPr>
          <p:cNvPr id="225" name="Google Shape;225;p22"/>
          <p:cNvSpPr txBox="1"/>
          <p:nvPr/>
        </p:nvSpPr>
        <p:spPr>
          <a:xfrm>
            <a:off x="1238250" y="4152900"/>
            <a:ext cx="95250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166534"/>
                </a:solidFill>
                <a:latin typeface="Lato"/>
                <a:ea typeface="Lato"/>
                <a:cs typeface="Lato"/>
                <a:sym typeface="Lato"/>
              </a:rPr>
              <a:t>•</a:t>
            </a:r>
            <a:endParaRPr/>
          </a:p>
        </p:txBody>
      </p:sp>
      <p:sp>
        <p:nvSpPr>
          <p:cNvPr id="226" name="Google Shape;226;p22"/>
          <p:cNvSpPr txBox="1"/>
          <p:nvPr/>
        </p:nvSpPr>
        <p:spPr>
          <a:xfrm>
            <a:off x="1333500" y="4171950"/>
            <a:ext cx="4095750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25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166534"/>
                </a:solidFill>
                <a:latin typeface="Lato"/>
                <a:ea typeface="Lato"/>
                <a:cs typeface="Lato"/>
                <a:sym typeface="Lato"/>
              </a:rPr>
              <a:t>Visibilité accrue sur les réseaux sociaux</a:t>
            </a:r>
            <a:endParaRPr/>
          </a:p>
        </p:txBody>
      </p:sp>
      <p:pic>
        <p:nvPicPr>
          <p:cNvPr id="227" name="Google Shape;227;p22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762750" y="3352800"/>
            <a:ext cx="180975" cy="178296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2"/>
          <p:cNvSpPr txBox="1"/>
          <p:nvPr/>
        </p:nvSpPr>
        <p:spPr>
          <a:xfrm>
            <a:off x="7048500" y="3733800"/>
            <a:ext cx="95250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991B1B"/>
                </a:solidFill>
                <a:latin typeface="Lato"/>
                <a:ea typeface="Lato"/>
                <a:cs typeface="Lato"/>
                <a:sym typeface="Lato"/>
              </a:rPr>
              <a:t>•</a:t>
            </a:r>
            <a:endParaRPr/>
          </a:p>
        </p:txBody>
      </p:sp>
      <p:sp>
        <p:nvSpPr>
          <p:cNvPr id="229" name="Google Shape;229;p22"/>
          <p:cNvSpPr txBox="1"/>
          <p:nvPr/>
        </p:nvSpPr>
        <p:spPr>
          <a:xfrm>
            <a:off x="7143750" y="3752850"/>
            <a:ext cx="4095750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25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991B1B"/>
                </a:solidFill>
                <a:latin typeface="Lato"/>
                <a:ea typeface="Lato"/>
                <a:cs typeface="Lato"/>
                <a:sym typeface="Lato"/>
              </a:rPr>
              <a:t>Lenteurs administratives pour l'Academy</a:t>
            </a:r>
            <a:endParaRPr/>
          </a:p>
        </p:txBody>
      </p:sp>
      <p:sp>
        <p:nvSpPr>
          <p:cNvPr id="230" name="Google Shape;230;p22"/>
          <p:cNvSpPr txBox="1"/>
          <p:nvPr/>
        </p:nvSpPr>
        <p:spPr>
          <a:xfrm>
            <a:off x="7048500" y="3943350"/>
            <a:ext cx="95250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991B1B"/>
                </a:solidFill>
                <a:latin typeface="Lato"/>
                <a:ea typeface="Lato"/>
                <a:cs typeface="Lato"/>
                <a:sym typeface="Lato"/>
              </a:rPr>
              <a:t>•</a:t>
            </a:r>
            <a:endParaRPr/>
          </a:p>
        </p:txBody>
      </p:sp>
      <p:sp>
        <p:nvSpPr>
          <p:cNvPr id="231" name="Google Shape;231;p22"/>
          <p:cNvSpPr txBox="1"/>
          <p:nvPr/>
        </p:nvSpPr>
        <p:spPr>
          <a:xfrm>
            <a:off x="7143750" y="3962400"/>
            <a:ext cx="4095750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25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991B1B"/>
                </a:solidFill>
                <a:latin typeface="Lato"/>
                <a:ea typeface="Lato"/>
                <a:cs typeface="Lato"/>
                <a:sym typeface="Lato"/>
              </a:rPr>
              <a:t>Difficultés de mobilisation de ressources humaines</a:t>
            </a:r>
            <a:endParaRPr/>
          </a:p>
        </p:txBody>
      </p:sp>
      <p:sp>
        <p:nvSpPr>
          <p:cNvPr id="232" name="Google Shape;232;p22"/>
          <p:cNvSpPr txBox="1"/>
          <p:nvPr/>
        </p:nvSpPr>
        <p:spPr>
          <a:xfrm>
            <a:off x="7048500" y="4152900"/>
            <a:ext cx="95250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991B1B"/>
                </a:solidFill>
                <a:latin typeface="Lato"/>
                <a:ea typeface="Lato"/>
                <a:cs typeface="Lato"/>
                <a:sym typeface="Lato"/>
              </a:rPr>
              <a:t>•</a:t>
            </a:r>
            <a:endParaRPr/>
          </a:p>
        </p:txBody>
      </p:sp>
      <p:sp>
        <p:nvSpPr>
          <p:cNvPr id="233" name="Google Shape;233;p22"/>
          <p:cNvSpPr txBox="1"/>
          <p:nvPr/>
        </p:nvSpPr>
        <p:spPr>
          <a:xfrm>
            <a:off x="7143750" y="4171950"/>
            <a:ext cx="4095750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25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991B1B"/>
                </a:solidFill>
                <a:latin typeface="Lato"/>
                <a:ea typeface="Lato"/>
                <a:cs typeface="Lato"/>
                <a:sym typeface="Lato"/>
              </a:rPr>
              <a:t>Besoin de diversifier les sources financières</a:t>
            </a:r>
            <a:endParaRPr/>
          </a:p>
        </p:txBody>
      </p:sp>
      <p:sp>
        <p:nvSpPr>
          <p:cNvPr id="234" name="Google Shape;234;p22"/>
          <p:cNvSpPr txBox="1"/>
          <p:nvPr/>
        </p:nvSpPr>
        <p:spPr>
          <a:xfrm>
            <a:off x="762000" y="571500"/>
            <a:ext cx="11401425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Évaluation de l'Exercice</a:t>
            </a:r>
            <a:endParaRPr/>
          </a:p>
        </p:txBody>
      </p:sp>
      <p:sp>
        <p:nvSpPr>
          <p:cNvPr id="235" name="Google Shape;235;p22"/>
          <p:cNvSpPr/>
          <p:nvPr/>
        </p:nvSpPr>
        <p:spPr>
          <a:xfrm>
            <a:off x="571500" y="571500"/>
            <a:ext cx="76200" cy="619125"/>
          </a:xfrm>
          <a:prstGeom prst="rect">
            <a:avLst/>
          </a:prstGeom>
          <a:solidFill>
            <a:srgbClr val="F3702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2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3"/>
          <p:cNvSpPr/>
          <p:nvPr/>
        </p:nvSpPr>
        <p:spPr>
          <a:xfrm>
            <a:off x="571500" y="3743325"/>
            <a:ext cx="11049000" cy="381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3"/>
          <p:cNvSpPr/>
          <p:nvPr/>
        </p:nvSpPr>
        <p:spPr>
          <a:xfrm>
            <a:off x="1672530" y="3362325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F37021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23"/>
          <p:cNvSpPr txBox="1"/>
          <p:nvPr/>
        </p:nvSpPr>
        <p:spPr>
          <a:xfrm>
            <a:off x="510733" y="3876675"/>
            <a:ext cx="2552193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Finances</a:t>
            </a:r>
            <a:endParaRPr/>
          </a:p>
        </p:txBody>
      </p:sp>
      <p:sp>
        <p:nvSpPr>
          <p:cNvPr id="244" name="Google Shape;244;p23"/>
          <p:cNvSpPr txBox="1"/>
          <p:nvPr/>
        </p:nvSpPr>
        <p:spPr>
          <a:xfrm>
            <a:off x="571500" y="4343400"/>
            <a:ext cx="243066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Diversification des sources via de nouveaux appels à projets.</a:t>
            </a:r>
            <a:endParaRPr/>
          </a:p>
        </p:txBody>
      </p:sp>
      <p:sp>
        <p:nvSpPr>
          <p:cNvPr id="245" name="Google Shape;245;p23"/>
          <p:cNvSpPr/>
          <p:nvPr/>
        </p:nvSpPr>
        <p:spPr>
          <a:xfrm>
            <a:off x="4545210" y="3362325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F37021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23"/>
          <p:cNvSpPr txBox="1"/>
          <p:nvPr/>
        </p:nvSpPr>
        <p:spPr>
          <a:xfrm>
            <a:off x="3383413" y="3876675"/>
            <a:ext cx="2552193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Création</a:t>
            </a:r>
            <a:endParaRPr/>
          </a:p>
        </p:txBody>
      </p:sp>
      <p:sp>
        <p:nvSpPr>
          <p:cNvPr id="247" name="Google Shape;247;p23"/>
          <p:cNvSpPr txBox="1"/>
          <p:nvPr/>
        </p:nvSpPr>
        <p:spPr>
          <a:xfrm>
            <a:off x="3444180" y="4343400"/>
            <a:ext cx="243066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Nouveaux spectacles de conte et théâtre pour la saison.</a:t>
            </a:r>
            <a:endParaRPr/>
          </a:p>
        </p:txBody>
      </p:sp>
      <p:sp>
        <p:nvSpPr>
          <p:cNvPr id="248" name="Google Shape;248;p23"/>
          <p:cNvSpPr/>
          <p:nvPr/>
        </p:nvSpPr>
        <p:spPr>
          <a:xfrm>
            <a:off x="7417891" y="3362325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F37021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23"/>
          <p:cNvSpPr txBox="1"/>
          <p:nvPr/>
        </p:nvSpPr>
        <p:spPr>
          <a:xfrm>
            <a:off x="6256094" y="3876675"/>
            <a:ext cx="2552193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Numérique</a:t>
            </a:r>
            <a:endParaRPr/>
          </a:p>
        </p:txBody>
      </p:sp>
      <p:sp>
        <p:nvSpPr>
          <p:cNvPr id="250" name="Google Shape;250;p23"/>
          <p:cNvSpPr txBox="1"/>
          <p:nvPr/>
        </p:nvSpPr>
        <p:spPr>
          <a:xfrm>
            <a:off x="6316860" y="4343400"/>
            <a:ext cx="243066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Production régulière de contenus éducatifs en ligne.</a:t>
            </a:r>
            <a:endParaRPr/>
          </a:p>
        </p:txBody>
      </p:sp>
      <p:sp>
        <p:nvSpPr>
          <p:cNvPr id="251" name="Google Shape;251;p23"/>
          <p:cNvSpPr/>
          <p:nvPr/>
        </p:nvSpPr>
        <p:spPr>
          <a:xfrm>
            <a:off x="10290571" y="3362325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F37021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23"/>
          <p:cNvSpPr txBox="1"/>
          <p:nvPr/>
        </p:nvSpPr>
        <p:spPr>
          <a:xfrm>
            <a:off x="9128774" y="3876675"/>
            <a:ext cx="2552193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Lecture</a:t>
            </a:r>
            <a:endParaRPr/>
          </a:p>
        </p:txBody>
      </p:sp>
      <p:sp>
        <p:nvSpPr>
          <p:cNvPr id="253" name="Google Shape;253;p23"/>
          <p:cNvSpPr txBox="1"/>
          <p:nvPr/>
        </p:nvSpPr>
        <p:spPr>
          <a:xfrm>
            <a:off x="9189541" y="4343400"/>
            <a:ext cx="243066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Renforcement de l'attractivité de l'espace de lecture.</a:t>
            </a:r>
            <a:endParaRPr/>
          </a:p>
        </p:txBody>
      </p:sp>
      <p:sp>
        <p:nvSpPr>
          <p:cNvPr id="254" name="Google Shape;254;p23"/>
          <p:cNvSpPr txBox="1"/>
          <p:nvPr/>
        </p:nvSpPr>
        <p:spPr>
          <a:xfrm>
            <a:off x="762000" y="571500"/>
            <a:ext cx="11401425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Perspectives 2026</a:t>
            </a:r>
            <a:endParaRPr/>
          </a:p>
        </p:txBody>
      </p:sp>
      <p:sp>
        <p:nvSpPr>
          <p:cNvPr id="255" name="Google Shape;255;p23"/>
          <p:cNvSpPr/>
          <p:nvPr/>
        </p:nvSpPr>
        <p:spPr>
          <a:xfrm>
            <a:off x="571500" y="571500"/>
            <a:ext cx="76200" cy="619125"/>
          </a:xfrm>
          <a:prstGeom prst="rect">
            <a:avLst/>
          </a:prstGeom>
          <a:solidFill>
            <a:srgbClr val="F3702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4"/>
          <p:cNvSpPr txBox="1"/>
          <p:nvPr/>
        </p:nvSpPr>
        <p:spPr>
          <a:xfrm>
            <a:off x="295275" y="857250"/>
            <a:ext cx="1160145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rgbClr val="F37021"/>
                </a:solidFill>
                <a:latin typeface="Poppins"/>
                <a:ea typeface="Poppins"/>
                <a:cs typeface="Poppins"/>
                <a:sym typeface="Poppins"/>
              </a:rPr>
              <a:t>MERCI !</a:t>
            </a:r>
            <a:endParaRPr/>
          </a:p>
        </p:txBody>
      </p:sp>
      <p:sp>
        <p:nvSpPr>
          <p:cNvPr id="262" name="Google Shape;262;p24"/>
          <p:cNvSpPr txBox="1"/>
          <p:nvPr/>
        </p:nvSpPr>
        <p:spPr>
          <a:xfrm>
            <a:off x="571500" y="2476500"/>
            <a:ext cx="110490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Des actions fortes, un engagement total.</a:t>
            </a:r>
            <a:endParaRPr/>
          </a:p>
        </p:txBody>
      </p:sp>
      <p:sp>
        <p:nvSpPr>
          <p:cNvPr id="263" name="Google Shape;263;p24"/>
          <p:cNvSpPr txBox="1"/>
          <p:nvPr/>
        </p:nvSpPr>
        <p:spPr>
          <a:xfrm>
            <a:off x="571500" y="5505450"/>
            <a:ext cx="110490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0ADEF"/>
                </a:solidFill>
                <a:latin typeface="Lato"/>
                <a:ea typeface="Lato"/>
                <a:cs typeface="Lato"/>
                <a:sym typeface="Lato"/>
              </a:rPr>
              <a:t>Dévotion - Abnégation - Satisfaction</a:t>
            </a:r>
            <a:endParaRPr/>
          </a:p>
        </p:txBody>
      </p:sp>
      <p:sp>
        <p:nvSpPr>
          <p:cNvPr id="264" name="Google Shape;264;p24"/>
          <p:cNvSpPr txBox="1"/>
          <p:nvPr/>
        </p:nvSpPr>
        <p:spPr>
          <a:xfrm>
            <a:off x="571500" y="3638550"/>
            <a:ext cx="11049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+229 01 95 94 13 34</a:t>
            </a:r>
            <a:endParaRPr dirty="0"/>
          </a:p>
        </p:txBody>
      </p:sp>
      <p:sp>
        <p:nvSpPr>
          <p:cNvPr id="265" name="Google Shape;265;p24"/>
          <p:cNvSpPr txBox="1"/>
          <p:nvPr/>
        </p:nvSpPr>
        <p:spPr>
          <a:xfrm>
            <a:off x="571500" y="4133850"/>
            <a:ext cx="110490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REPAC SJ BENIN</a:t>
            </a:r>
            <a:endParaRPr/>
          </a:p>
        </p:txBody>
      </p:sp>
      <p:sp>
        <p:nvSpPr>
          <p:cNvPr id="266" name="Google Shape;266;p24"/>
          <p:cNvSpPr txBox="1"/>
          <p:nvPr/>
        </p:nvSpPr>
        <p:spPr>
          <a:xfrm>
            <a:off x="571500" y="4629150"/>
            <a:ext cx="110490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www.repacbenin.news.blog</a:t>
            </a:r>
            <a:endParaRPr/>
          </a:p>
        </p:txBody>
      </p:sp>
      <p:pic>
        <p:nvPicPr>
          <p:cNvPr id="267" name="Google Shape;267;p2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19700" y="3705225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53037" y="4200525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67275" y="4695825"/>
            <a:ext cx="190500" cy="19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503</Words>
  <Application>Microsoft Office PowerPoint</Application>
  <PresentationFormat>Grand écran</PresentationFormat>
  <Paragraphs>82</Paragraphs>
  <Slides>12</Slides>
  <Notes>12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7" baseType="lpstr">
      <vt:lpstr>Calibri</vt:lpstr>
      <vt:lpstr>Lato</vt:lpstr>
      <vt:lpstr>Arial</vt:lpstr>
      <vt:lpstr>Poppins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Zadok-Ange HOUNKPATIN</cp:lastModifiedBy>
  <cp:revision>1</cp:revision>
  <dcterms:modified xsi:type="dcterms:W3CDTF">2026-04-07T14:36:37Z</dcterms:modified>
</cp:coreProperties>
</file>